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4" r:id="rId3"/>
  </p:sldMasterIdLst>
  <p:notesMasterIdLst>
    <p:notesMasterId r:id="rId19"/>
  </p:notesMasterIdLst>
  <p:sldIdLst>
    <p:sldId id="260" r:id="rId4"/>
    <p:sldId id="291" r:id="rId5"/>
    <p:sldId id="295" r:id="rId6"/>
    <p:sldId id="282" r:id="rId7"/>
    <p:sldId id="296" r:id="rId8"/>
    <p:sldId id="289" r:id="rId9"/>
    <p:sldId id="297" r:id="rId10"/>
    <p:sldId id="298" r:id="rId11"/>
    <p:sldId id="265" r:id="rId12"/>
    <p:sldId id="299" r:id="rId13"/>
    <p:sldId id="300" r:id="rId14"/>
    <p:sldId id="290" r:id="rId15"/>
    <p:sldId id="277" r:id="rId16"/>
    <p:sldId id="269" r:id="rId17"/>
    <p:sldId id="258" r:id="rId18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302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6543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6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7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40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8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0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8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07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7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8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717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5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442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263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74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8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7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3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192463"/>
            <a:ext cx="5046662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98488"/>
            <a:ext cx="1787525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021388"/>
            <a:ext cx="1254126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gov.il/Units/NetzivutShivyon/Kvatzim/30502000_TofesBdikatNegishutInternet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c.org.il/accessibil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negishut@isoc.org.i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95513" y="3141663"/>
            <a:ext cx="5040312" cy="2447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485900" y="3284538"/>
            <a:ext cx="61722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he-IL" altLang="en-US" sz="40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פטורים וסנקציות</a:t>
            </a:r>
            <a:endParaRPr lang="he-IL" altLang="en-US" sz="40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ctr" rtl="1"/>
            <a:endParaRPr lang="he-IL" altLang="en-US" sz="18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ctr" rtl="1"/>
            <a:r>
              <a:rPr lang="he-IL" altLang="en-US" sz="2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עו"ד מי-טל </a:t>
            </a:r>
            <a:r>
              <a:rPr lang="he-IL" altLang="en-US" sz="2800" b="1" dirty="0" err="1">
                <a:solidFill>
                  <a:srgbClr val="016365"/>
                </a:solidFill>
                <a:latin typeface="Arial" charset="0"/>
                <a:cs typeface="Arial" charset="0"/>
              </a:rPr>
              <a:t>גרייבר</a:t>
            </a:r>
            <a:r>
              <a:rPr lang="he-IL" altLang="en-US" sz="2800" b="1" dirty="0">
                <a:solidFill>
                  <a:srgbClr val="016365"/>
                </a:solidFill>
                <a:latin typeface="Arial" charset="0"/>
                <a:cs typeface="Arial" charset="0"/>
              </a:rPr>
              <a:t> שורץ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370513"/>
            <a:ext cx="2162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0648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חובת פנייה מוקדמת לתיקון</a:t>
            </a:r>
            <a:endParaRPr lang="he-IL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00025" y="1294309"/>
            <a:ext cx="863917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בטרם הגשת תביעה או מימוש כל סנקציה אחרת יש לשלוח לחייב הודעה הדורשת תיקון הדרוש תיקון</a:t>
            </a:r>
          </a:p>
          <a:p>
            <a:pPr marL="268288" indent="-268288" algn="r" rtl="1" eaLnBrk="1" hangingPunct="1">
              <a:spcBef>
                <a:spcPts val="18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על החייב לתקן תוך זמן סביר ולא יאוחר מ-60 ימים מיום קבלת ההודעה</a:t>
            </a:r>
            <a:endParaRPr lang="he-IL" altLang="en-US" sz="26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00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0648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להזכירכם:</a:t>
            </a:r>
            <a:endParaRPr lang="he-IL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00025" y="1138535"/>
            <a:ext cx="86391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האחריות להנגשת האתר מוטלת על הבעלים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, המפעיל או המנהל של אתר האינטרנט (והם גם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נושאים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באחריות המשפטית)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2420888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חשוב</a:t>
            </a:r>
            <a:endParaRPr lang="he-IL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7160" y="3284984"/>
            <a:ext cx="87420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שכרתם חברה שתנגיש לכם את האתר – הגנו על עצמכם חוזית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90692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"הספק מצהיר, מאשר ומתחייב כי תוצרי שירותיו (האתר/היישום) יכללו את מלוא התאמות הנגישות לשירותי אינטרנט, כנדרש בהוראות תקנה 35 לתקנות שוויון זכויות לאנשים עם מוגבלות (התאמת נגישות לשירות), התשע"ג-2013. מבלי לגרוע מכלליות האמור לעיל, הספק יבצע את התאמות הנגישות בהתאם לתקן הישראלי לנגישות מס' 5568 של מכון התקנים </a:t>
            </a:r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הישראלי,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ברמת</a:t>
            </a:r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 נגישות 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AA</a:t>
            </a:r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 לכל הפחות."</a:t>
            </a:r>
            <a:endParaRPr lang="he-IL" altLang="en-US" sz="1800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7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הנגשתי, איך אני יכול להיות בטוח שלא יתבעו אותי?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628800"/>
            <a:ext cx="867023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בסיום הנגשת האתר יש לוודא שהכל בוצע לפי תקן 5568</a:t>
            </a:r>
            <a:endParaRPr lang="he-IL" altLang="en-US" sz="2000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ניתן להיעזר ב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  <a:hlinkClick r:id="rId3"/>
              </a:rPr>
              <a:t>טופס בדיקות נגישות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שהכינה הנציבות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מומלץ לבצע את הבדיקה באמצעות קוראי מסך או לחילופין – להיעזר באנשים עם מוגבלות לצורך ביצוע הבדיקה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יש להקפיד על העלאת תכנים לאתר באופן נגיש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יש לציין באתר במקום בולט שבוצעו בו התאמות נגישות ולהוסיף הצהרת נגישות עם כל הפרטים הנדרשים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אין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חובה לקבל אישור מגוף חיצוני ואין מי שהוסמך לתת 'תו תקן'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מתן 60 יום לתיקון תקלה לפני הגשת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תביעה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בגין אי הנגשה</a:t>
            </a:r>
            <a:endParaRPr lang="he-IL" altLang="en-US" sz="2000" u="sng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903288" lvl="1" indent="-3683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במקרה של שירות שנדרש לפני, בעל האתר יספק הנגשה חלופית</a:t>
            </a:r>
          </a:p>
        </p:txBody>
      </p:sp>
    </p:spTree>
    <p:extLst>
      <p:ext uri="{BB962C8B-B14F-4D97-AF65-F5344CB8AC3E}">
        <p14:creationId xmlns:p14="http://schemas.microsoft.com/office/powerpoint/2010/main" val="1266837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656" y="1711275"/>
            <a:ext cx="8229600" cy="310854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צריך לזכור: </a:t>
            </a:r>
          </a:p>
          <a:p>
            <a:pPr marL="457200" lvl="2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הטכנולוגיה עדיין בהתפתחות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חלק מהסוגיות הטכנולוגיות הקיימות יפתרו במהלך השנים </a:t>
            </a:r>
            <a:r>
              <a:rPr lang="he-IL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הקרובות</a:t>
            </a:r>
            <a:endParaRPr lang="he-IL" sz="26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האינטרנט יהפוך עם השנים להיות יותר ויותר נגיש לטובת אנשים עם מוגבלות</a:t>
            </a:r>
            <a:endParaRPr lang="he-IL" sz="26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62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200025" y="149701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9275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לא בטוחים במשהו?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914400" y="1590675"/>
            <a:ext cx="7950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ניתן לפנות לפניות הציבור בנציבות שוויון זכויות אנשים עם מוגבלויות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בשאלות עקרוניות מומלץ לשמור את תשובתם</a:t>
            </a:r>
            <a: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</a:b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עשויה להיות לה משמעות רבה מבחינת אכיפה / תביעות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57200" y="3495675"/>
            <a:ext cx="8407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מוזמנים לפנות למוקד התמיכה של איגוד</a:t>
            </a: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האינטרנט הישראלי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: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אתר מידע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מקיף:</a:t>
            </a:r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  <a:hlinkClick r:id="rId3"/>
              </a:rPr>
              <a:t>www.isoc.org.il/accessibility</a:t>
            </a:r>
            <a:endParaRPr lang="he-IL" altLang="en-US" sz="20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דוא"ל: </a:t>
            </a:r>
            <a:r>
              <a:rPr lang="en-US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  <a:hlinkClick r:id="rId4"/>
              </a:rPr>
              <a:t>negishut@isoc.org.il</a:t>
            </a:r>
            <a:endParaRPr lang="he-IL" altLang="en-US" sz="26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בטלפון </a:t>
            </a:r>
            <a:r>
              <a:rPr lang="he-IL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או בווטסאפ: </a:t>
            </a:r>
            <a:r>
              <a:rPr 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054-8858911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(מענה אנושי)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4813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אנחנו?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0663" y="1268413"/>
            <a:ext cx="8743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buClr>
                <a:schemeClr val="accent1">
                  <a:lumMod val="50000"/>
                </a:schemeClr>
              </a:buClr>
              <a:defRPr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גוף נייטרלי ללא מטרות רווח השומר על האינטרנט בארץ כפתוח, ניטרלי, שיוויוני ובטוח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950" y="2420938"/>
            <a:ext cx="8856663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buClr>
                <a:schemeClr val="accent1">
                  <a:lumMod val="50000"/>
                </a:schemeClr>
              </a:buClr>
              <a:defRPr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בין פעילויותינו:</a:t>
            </a:r>
          </a:p>
          <a:p>
            <a:pPr marL="457200" indent="-457200" algn="r" rtl="1">
              <a:lnSpc>
                <a:spcPts val="2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ניהול תשתיות </a:t>
            </a:r>
            <a:r>
              <a:rPr lang="en-US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IT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 המצויות בליבת האינטרנט בישראל:</a:t>
            </a:r>
          </a:p>
          <a:p>
            <a:pPr marL="720725" indent="-276225" algn="r" rtl="1">
              <a:lnSpc>
                <a:spcPts val="2000"/>
              </a:lnSpc>
              <a:spcBef>
                <a:spcPts val="600"/>
              </a:spcBef>
              <a:defRPr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- 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מרשם שמות המתחם (</a:t>
            </a:r>
            <a:r>
              <a:rPr lang="en-US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Domain Name Registry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) בסיומת הלאומית </a:t>
            </a:r>
            <a:r>
              <a:rPr lang="en-US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.</a:t>
            </a:r>
            <a:r>
              <a:rPr lang="en-US" altLang="en-US" sz="2000" dirty="0" err="1">
                <a:solidFill>
                  <a:srgbClr val="016365"/>
                </a:solidFill>
                <a:latin typeface="Arial" charset="0"/>
                <a:cs typeface="Arial" charset="0"/>
              </a:rPr>
              <a:t>il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r" rtl="1">
              <a:lnSpc>
                <a:spcPts val="2000"/>
              </a:lnSpc>
              <a:spcBef>
                <a:spcPts val="600"/>
              </a:spcBef>
              <a:defRPr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	- מחלף האינטרנט הישראלי (</a:t>
            </a:r>
            <a:r>
              <a:rPr lang="en-US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IIX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)</a:t>
            </a:r>
          </a:p>
          <a:p>
            <a:pPr marL="342900" indent="-342900" algn="r" rtl="1">
              <a:lnSpc>
                <a:spcPts val="3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ייצוג קהילת האינטרנט הישראלית בפורומים בינלאומיים המשפיעים על האינטרנט</a:t>
            </a:r>
          </a:p>
          <a:p>
            <a:pPr marL="342900" indent="-342900" algn="r" rtl="1">
              <a:lnSpc>
                <a:spcPts val="3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הפעלת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קו חם הפועל 24/7 לתמיכה וייעוץ בפגיעות ברשת</a:t>
            </a:r>
          </a:p>
          <a:p>
            <a:pPr marL="342900" indent="-342900" algn="r" rtl="1">
              <a:lnSpc>
                <a:spcPts val="3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פעילות מול רשויות השלטון לשמירה על האופי הפתוח של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האינטרנט</a:t>
            </a:r>
            <a:endParaRPr lang="en-US" altLang="en-US" sz="2600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0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פטור מהנגשת האתר?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6885" y="2365760"/>
            <a:ext cx="8670230" cy="2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פטורים כלכליים</a:t>
            </a:r>
          </a:p>
          <a:p>
            <a:pPr marL="457200" indent="-457200" algn="ct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פטורים טכנולוגיים</a:t>
            </a:r>
          </a:p>
          <a:p>
            <a:pPr marL="457200" indent="-457200" algn="ct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פטורים מיוחדים</a:t>
            </a:r>
            <a:endParaRPr lang="he-IL" altLang="en-US" sz="2000" b="1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93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u="sng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פטורים כלכליים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052736"/>
            <a:ext cx="867023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בעל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שהמחזור הכספי שלו נמוך מ-100,000 ש"ח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בשנה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או שהוא עוסק פטור לפי חוק מע"מ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לחלוטין מהנגשת האתר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בעל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אתר שהמחזור הכספי שלו נמוך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מ-300,000 ש"ח בשנה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פטור מהנגשת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האתר עד ל-2020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בעל אתר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קיים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שהמחזור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הכספי שלו נמוך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מ-1,000,000 ש"ח בשנה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קיים הוא אתר שהוקם </a:t>
            </a:r>
            <a:r>
              <a:rPr lang="he-IL" altLang="en-US" sz="20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לפני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26/10/2017</a:t>
            </a:r>
            <a:endParaRPr lang="he-IL" altLang="en-US" sz="2000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חייב לפרסם את דרכי ההתקשרות איתו בצורה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נגישה, באתר שלו או באתר של אחר (כדוגמת אתרים המפרסמים נותני שירותים)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בחינת המחזור הכספי צריכה להיעשות מחדש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אחת ל-3 שנים</a:t>
            </a:r>
          </a:p>
          <a:p>
            <a:pPr marL="1588" lvl="1" indent="0" algn="r" rtl="1">
              <a:buClr>
                <a:schemeClr val="accent1">
                  <a:lumMod val="50000"/>
                </a:schemeClr>
              </a:buClr>
            </a:pPr>
            <a:endParaRPr lang="he-IL" altLang="en-US" sz="2000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344488" lvl="1" indent="-342900" algn="r" rtl="1"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המחזור הכספי הוא מחזור ממוצע ב-3 שנים שלפני מועד הבדיקה שבהן </a:t>
            </a:r>
          </a:p>
          <a:p>
            <a:pPr marL="357188" lvl="1" indent="0" algn="r" rtl="1">
              <a:buClr>
                <a:schemeClr val="accent1">
                  <a:lumMod val="50000"/>
                </a:schemeClr>
              </a:buClr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לא היה המחזור 0</a:t>
            </a:r>
            <a:endParaRPr lang="he-IL" altLang="en-US" sz="16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68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u="sng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פטורים כלכליים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37977"/>
            <a:ext cx="89217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שימו 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מיליון &gt;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המחזור הכספי של חייב בעל אתר </a:t>
            </a:r>
            <a:r>
              <a:rPr lang="he-IL" altLang="en-US" sz="26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חדש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&gt; 300,000</a:t>
            </a:r>
            <a:endParaRPr lang="he-IL" altLang="en-US" sz="2600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נדרש להיות נגיש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300,000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&gt; המחזור הכספי של חייב בעל אתר </a:t>
            </a:r>
            <a:r>
              <a:rPr lang="he-IL" altLang="en-US" sz="2600" u="sng" dirty="0">
                <a:solidFill>
                  <a:srgbClr val="016365"/>
                </a:solidFill>
                <a:latin typeface="Arial" charset="0"/>
                <a:cs typeface="Arial" charset="0"/>
              </a:rPr>
              <a:t>חדש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 &gt;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100,000</a:t>
            </a:r>
            <a:endParaRPr lang="he-IL" altLang="en-US" sz="26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 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מהנגשת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האתר עד ל-2020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300,000 &gt; המחזור הכספי של חייב בעל אתר </a:t>
            </a:r>
            <a:r>
              <a:rPr lang="he-IL" altLang="en-US" sz="26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קיים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&gt; 100,000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פטור מהנגשת האתר עד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ל-2020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לאחר 2020 – אם המחזור שלו נמוך ממיליון - פטור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eart 1"/>
          <p:cNvSpPr/>
          <p:nvPr/>
        </p:nvSpPr>
        <p:spPr bwMode="auto">
          <a:xfrm>
            <a:off x="7740352" y="1309985"/>
            <a:ext cx="360040" cy="390823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3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 טכנולוגי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035308"/>
            <a:ext cx="867023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יכול להינתן לאתר או לרכיב באתר </a:t>
            </a: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ה</a:t>
            </a:r>
            <a:r>
              <a:rPr lang="he-IL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מבוססים על </a:t>
            </a:r>
            <a:r>
              <a:rPr lang="he-IL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תשתית (פלטפורמה) או ממשק טכנולוגי אשר </a:t>
            </a:r>
            <a:r>
              <a:rPr lang="he-IL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אינו מאפשר עמידה בדרישות </a:t>
            </a:r>
            <a:r>
              <a:rPr lang="he-IL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הנגישות מסיבות טכנולוגיות</a:t>
            </a:r>
            <a:endParaRPr lang="he-IL" sz="26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קבלת הפטור מחייבת מילוי טופס בצירוף חוות דעת של איש מקצוע ואישור של מורשה נגישות השירות. אין צורך באישור הטופס ע"י הנציבות.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sz="2000" dirty="0" smtClean="0">
                <a:solidFill>
                  <a:srgbClr val="016365"/>
                </a:solidFill>
              </a:rPr>
              <a:t>פטור </a:t>
            </a:r>
            <a:r>
              <a:rPr lang="he-IL" sz="2000" dirty="0">
                <a:solidFill>
                  <a:srgbClr val="016365"/>
                </a:solidFill>
              </a:rPr>
              <a:t>זה </a:t>
            </a:r>
            <a:r>
              <a:rPr lang="he-IL" sz="2000" dirty="0" smtClean="0">
                <a:solidFill>
                  <a:srgbClr val="016365"/>
                </a:solidFill>
              </a:rPr>
              <a:t>תקף </a:t>
            </a:r>
            <a:r>
              <a:rPr lang="he-IL" sz="2000" dirty="0">
                <a:solidFill>
                  <a:srgbClr val="016365"/>
                </a:solidFill>
              </a:rPr>
              <a:t>למשך עד שלוש שנים מיום קבלת </a:t>
            </a:r>
            <a:r>
              <a:rPr lang="he-IL" sz="2000" dirty="0" smtClean="0">
                <a:solidFill>
                  <a:srgbClr val="016365"/>
                </a:solidFill>
              </a:rPr>
              <a:t>הפטור 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sz="2000" dirty="0" smtClean="0">
                <a:solidFill>
                  <a:srgbClr val="016365"/>
                </a:solidFill>
              </a:rPr>
              <a:t>ניתן </a:t>
            </a:r>
            <a:r>
              <a:rPr lang="he-IL" sz="2000" dirty="0">
                <a:solidFill>
                  <a:srgbClr val="016365"/>
                </a:solidFill>
              </a:rPr>
              <a:t>יהיה לחדש אותו </a:t>
            </a:r>
            <a:r>
              <a:rPr lang="he-IL" sz="2000" b="1" u="sng" dirty="0" smtClean="0">
                <a:solidFill>
                  <a:srgbClr val="016365"/>
                </a:solidFill>
              </a:rPr>
              <a:t>פעם אחת בלבד</a:t>
            </a:r>
            <a:r>
              <a:rPr lang="he-IL" sz="2000" dirty="0" smtClean="0">
                <a:solidFill>
                  <a:srgbClr val="016365"/>
                </a:solidFill>
              </a:rPr>
              <a:t> לתקופה </a:t>
            </a:r>
            <a:r>
              <a:rPr lang="he-IL" sz="2000" dirty="0">
                <a:solidFill>
                  <a:srgbClr val="016365"/>
                </a:solidFill>
              </a:rPr>
              <a:t>של עוד שלוש שנים </a:t>
            </a:r>
            <a:r>
              <a:rPr lang="he-IL" sz="2000" dirty="0" smtClean="0">
                <a:solidFill>
                  <a:srgbClr val="016365"/>
                </a:solidFill>
              </a:rPr>
              <a:t>נוספות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sz="2000" dirty="0" smtClean="0">
                <a:solidFill>
                  <a:srgbClr val="016365"/>
                </a:solidFill>
              </a:rPr>
              <a:t>לאחר </a:t>
            </a:r>
            <a:r>
              <a:rPr lang="he-IL" sz="2000" dirty="0">
                <a:solidFill>
                  <a:srgbClr val="016365"/>
                </a:solidFill>
              </a:rPr>
              <a:t>תקופה זו (3+3), </a:t>
            </a:r>
            <a:r>
              <a:rPr lang="he-IL" sz="2000" b="1" dirty="0">
                <a:solidFill>
                  <a:srgbClr val="016365"/>
                </a:solidFill>
              </a:rPr>
              <a:t>לא ניתן יהיה לחדש פטור זה</a:t>
            </a:r>
            <a:r>
              <a:rPr lang="he-IL" sz="2000" dirty="0">
                <a:solidFill>
                  <a:srgbClr val="016365"/>
                </a:solidFill>
              </a:rPr>
              <a:t>, אלא באישור מיוחד </a:t>
            </a:r>
            <a:r>
              <a:rPr lang="he-IL" sz="2000" dirty="0" smtClean="0">
                <a:solidFill>
                  <a:srgbClr val="016365"/>
                </a:solidFill>
              </a:rPr>
              <a:t>מהנציבות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sz="2000" dirty="0" smtClean="0">
                <a:solidFill>
                  <a:srgbClr val="016365"/>
                </a:solidFill>
              </a:rPr>
              <a:t>לבקשת אדם עם מוגבלות, </a:t>
            </a:r>
            <a:r>
              <a:rPr lang="he-IL" sz="2000" dirty="0">
                <a:solidFill>
                  <a:srgbClr val="016365"/>
                </a:solidFill>
              </a:rPr>
              <a:t>יש </a:t>
            </a:r>
            <a:r>
              <a:rPr lang="he-IL" sz="2000" dirty="0" smtClean="0">
                <a:solidFill>
                  <a:srgbClr val="016365"/>
                </a:solidFill>
              </a:rPr>
              <a:t>לאפשר הנגשה </a:t>
            </a:r>
            <a:r>
              <a:rPr lang="he-IL" sz="2000" dirty="0">
                <a:solidFill>
                  <a:srgbClr val="016365"/>
                </a:solidFill>
              </a:rPr>
              <a:t>חלופית </a:t>
            </a:r>
            <a:endParaRPr lang="he-IL" sz="2000" dirty="0" smtClean="0">
              <a:solidFill>
                <a:srgbClr val="016365"/>
              </a:solidFill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sz="2000" dirty="0" smtClean="0">
                <a:solidFill>
                  <a:srgbClr val="016365"/>
                </a:solidFill>
              </a:rPr>
              <a:t>יש לפרסם את טופס חוות הדעת ואת ההנגשה החלופית בהצהרת הנגישות</a:t>
            </a:r>
            <a:endParaRPr lang="he-I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פטורים  מיוחדים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114872"/>
            <a:ext cx="8670230" cy="10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</a:t>
            </a: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המבוסס רשת חברתית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יש לבצע רק את ההתאמות שהרשת החברתית מאפשרת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664202"/>
            <a:ext cx="867023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לקבוצה סגורה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שהכניסה אליו בהרשמה מראש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מספר המשתתפים בו זמנית לא עולה על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500 משתתפים 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 מהנגשת </a:t>
            </a:r>
            <a:r>
              <a:rPr lang="he-IL" altLang="en-US" sz="20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תוכן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האתר. התשתית של האתר חייבת להיות נגישה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אם יש משתתף עם מוגבלות, יש לדאוג עבורו להנגשת התכנים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01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פטורים  מיוחדים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70" y="3318754"/>
            <a:ext cx="8670230" cy="89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פרסומות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פטורות מהנגשה ובתנאי שיש חלופה נגישה לאנשים עם מוגבלות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4248" y="1119515"/>
            <a:ext cx="867023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איזור אישי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איזור שהכניסה אליו בהזדהות אישית ומכיל מידע אישי של מקבל השירות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פטור מהנגשת </a:t>
            </a:r>
            <a:r>
              <a:rPr lang="he-IL" altLang="en-US" sz="2000" u="sng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המסמכים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באתר ובהם המידע האישי עד ל-31.12.21</a:t>
            </a:r>
          </a:p>
          <a:p>
            <a:pPr marL="1257300" lvl="1" indent="-542925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 3" pitchFamily="18" charset="2"/>
              <a:buChar char=""/>
            </a:pP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לבקשת אדם עם מוגבלות, יש להנגיש את המסמך תוך זמן סביר ועד 14 יום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00025" y="1423988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6250"/>
            <a:ext cx="82296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זהירות... סנקציות למפרים</a:t>
            </a:r>
            <a:endParaRPr lang="en-US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2000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(בהתאם לחוק שיוויון זכויות לאנשים עם מוגבלות)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200" y="1484784"/>
            <a:ext cx="8788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מסלול מינהלי: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הוצאת צו נגישות ע"י נציבות שיוויון זכויות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הפרת הצו – קנס של כ-75,300 ש"ח וכ-3,700 ש"ח לכל יום הפרה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תאגיד – קנס כפול של כ-150,600 ש"ח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הטלת האחריות (וקנס נוסף) - על נושא משרה ו/או על עובד אחראי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6200" y="3389337"/>
            <a:ext cx="87884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dirty="0">
                <a:solidFill>
                  <a:srgbClr val="016365"/>
                </a:solidFill>
                <a:latin typeface="Arial" charset="0"/>
                <a:cs typeface="Arial" charset="0"/>
              </a:rPr>
              <a:t>מסלול אזרחי: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אפשרות לתביעה פרטנית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לפיצוי 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ללא הוכחת נזק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עד 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62,000 </a:t>
            </a:r>
            <a:r>
              <a:rPr lang="he-IL" altLang="en-US" sz="2000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ש"ח (50,000 ש"ח צמוד למדד משנת 2005)</a:t>
            </a:r>
            <a:endParaRPr lang="he-IL" altLang="en-US" sz="2000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עילה לתביעה ייצוגית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עילה לאי מתן רישיון עסק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0025" y="5373216"/>
            <a:ext cx="878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447675" indent="9525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lvl="1" algn="r" rtl="1" eaLnBrk="1" hangingPunct="1">
              <a:spcBef>
                <a:spcPct val="0"/>
              </a:spcBef>
            </a:pP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זכרו – סכומים אלה הם סכומי המקסימום. בית המשפט </a:t>
            </a:r>
            <a:r>
              <a:rPr lang="he-IL" altLang="en-US" sz="2000" u="sng" dirty="0">
                <a:solidFill>
                  <a:srgbClr val="016365"/>
                </a:solidFill>
                <a:latin typeface="Arial" charset="0"/>
                <a:cs typeface="Arial" charset="0"/>
              </a:rPr>
              <a:t>אינו מחוייב</a:t>
            </a:r>
            <a:r>
              <a:rPr lang="he-IL" altLang="en-US" sz="2000" dirty="0">
                <a:solidFill>
                  <a:srgbClr val="016365"/>
                </a:solidFill>
                <a:latin typeface="Arial" charset="0"/>
                <a:cs typeface="Arial" charset="0"/>
              </a:rPr>
              <a:t> לפסוק את הסכום המקסימלי ויכול גם לזכות או לפסוק סכום 0 אם יוכח שנעשה מאמץ להנגיש את האתר.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26180</TotalTime>
  <Words>819</Words>
  <Application>Microsoft Office PowerPoint</Application>
  <PresentationFormat>On-screen Show (4:3)</PresentationFormat>
  <Paragraphs>100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Yael Boverman</dc:creator>
  <cp:lastModifiedBy>Meytal Greiver-Schwartz</cp:lastModifiedBy>
  <cp:revision>90</cp:revision>
  <cp:lastPrinted>2016-05-30T11:37:57Z</cp:lastPrinted>
  <dcterms:created xsi:type="dcterms:W3CDTF">2016-05-09T19:41:30Z</dcterms:created>
  <dcterms:modified xsi:type="dcterms:W3CDTF">2017-10-24T15:36:02Z</dcterms:modified>
</cp:coreProperties>
</file>